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58" r:id="rId4"/>
    <p:sldId id="259" r:id="rId5"/>
    <p:sldId id="260" r:id="rId6"/>
    <p:sldId id="263" r:id="rId7"/>
    <p:sldId id="267" r:id="rId8"/>
    <p:sldId id="266" r:id="rId9"/>
    <p:sldId id="265" r:id="rId10"/>
    <p:sldId id="269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4640" autoAdjust="0"/>
  </p:normalViewPr>
  <p:slideViewPr>
    <p:cSldViewPr>
      <p:cViewPr varScale="1">
        <p:scale>
          <a:sx n="104" d="100"/>
          <a:sy n="104" d="100"/>
        </p:scale>
        <p:origin x="-1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B405F-110D-47CA-830D-EDE096280384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240E2-8FE0-4F4F-9907-C6A3AEACA4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ntasy_17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lum bright="-45000" contrast="-5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493407" y="1225729"/>
            <a:ext cx="4135993" cy="1633394"/>
            <a:chOff x="685800" y="1445622"/>
            <a:chExt cx="4135993" cy="1633394"/>
          </a:xfrm>
        </p:grpSpPr>
        <p:sp>
          <p:nvSpPr>
            <p:cNvPr id="8" name="Rectangle 7"/>
            <p:cNvSpPr/>
            <p:nvPr/>
          </p:nvSpPr>
          <p:spPr>
            <a:xfrm>
              <a:off x="685800" y="1447800"/>
              <a:ext cx="1904111" cy="163121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DIT/11/C2/0328</a:t>
              </a:r>
            </a:p>
            <a:p>
              <a:pPr algn="ct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DIT/11/C2/0343</a:t>
              </a:r>
            </a:p>
            <a:p>
              <a:pPr algn="ct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DIT/11/C2/0345</a:t>
              </a:r>
            </a:p>
            <a:p>
              <a:pPr algn="ct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DIT/11/C2/0353</a:t>
              </a:r>
            </a:p>
            <a:p>
              <a:pPr algn="ct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DIT/11/C2/0357</a:t>
              </a:r>
              <a:endParaRPr lang="en-US" sz="2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650558" y="1445622"/>
              <a:ext cx="2171235" cy="163121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r"/>
              <a:r>
                <a:rPr lang="en-US" sz="20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Kirinda G L M</a:t>
              </a:r>
            </a:p>
            <a:p>
              <a:pPr algn="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Piumika W M S</a:t>
              </a:r>
            </a:p>
            <a:p>
              <a:pPr algn="r"/>
              <a:r>
                <a:rPr lang="en-US" sz="20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Jayarathne R P E T</a:t>
              </a:r>
            </a:p>
            <a:p>
              <a:pPr algn="r"/>
              <a:r>
                <a:rPr lang="en-US" sz="2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Thilantha B Y</a:t>
              </a:r>
            </a:p>
            <a:p>
              <a:pPr algn="r"/>
              <a:r>
                <a:rPr lang="en-US" sz="20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Chathuranga A W I</a:t>
              </a:r>
              <a:endParaRPr lang="en-US" sz="2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533400" y="2750403"/>
            <a:ext cx="80062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 :</a:t>
            </a:r>
            <a:r>
              <a:rPr lang="en-US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4800" b="1" i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video rental system</a:t>
            </a:r>
            <a:endParaRPr lang="en-US" sz="4800" b="1" i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95400" y="3276600"/>
            <a:ext cx="6388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bg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__________________</a:t>
            </a:r>
            <a:endParaRPr lang="en-US" sz="5400" b="1" cap="all" spc="0" dirty="0">
              <a:ln/>
              <a:solidFill>
                <a:schemeClr val="bg2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89922" y="4876800"/>
            <a:ext cx="132600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4" action="ppaction://hlinksldjump"/>
              </a:rPr>
              <a:t>Queries</a:t>
            </a:r>
            <a:endParaRPr lang="en-US" sz="28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66166" y="5410200"/>
            <a:ext cx="15130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5" action="ppaction://hlinksldjump"/>
              </a:rPr>
              <a:t>Interface</a:t>
            </a:r>
            <a:endParaRPr lang="en-US" sz="28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5" name="Picture 24" descr="revoluti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05000" y="0"/>
            <a:ext cx="5486400" cy="12192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534775" y="5867400"/>
            <a:ext cx="19516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5" action="ppaction://hlinksldjump"/>
              </a:rPr>
              <a:t>Advantages</a:t>
            </a:r>
            <a:endParaRPr lang="en-US" sz="28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16814" y="4343400"/>
            <a:ext cx="19399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ER Diagram</a:t>
            </a:r>
            <a:endParaRPr lang="en-US" sz="28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2" grpId="0"/>
      <p:bldP spid="23" grpId="0"/>
      <p:bldP spid="14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49530"/>
            <a:ext cx="9144000" cy="6907530"/>
            <a:chOff x="0" y="-12879"/>
            <a:chExt cx="9144000" cy="6907530"/>
          </a:xfrm>
          <a:noFill/>
        </p:grpSpPr>
        <p:pic>
          <p:nvPicPr>
            <p:cNvPr id="2" name="Picture 1" descr="205278_1014427539231_1781363639_27669_8074267_n.jpg"/>
            <p:cNvPicPr>
              <a:picLocks noChangeAspect="1"/>
            </p:cNvPicPr>
            <p:nvPr/>
          </p:nvPicPr>
          <p:blipFill>
            <a:blip r:embed="rId2" cstate="print">
              <a:lum bright="-35000" contrast="-35000"/>
            </a:blip>
            <a:stretch>
              <a:fillRect/>
            </a:stretch>
          </p:blipFill>
          <p:spPr>
            <a:xfrm>
              <a:off x="0" y="-12879"/>
              <a:ext cx="9144000" cy="6907530"/>
            </a:xfrm>
            <a:prstGeom prst="rect">
              <a:avLst/>
            </a:prstGeom>
            <a:grpFill/>
          </p:spPr>
        </p:pic>
        <p:sp>
          <p:nvSpPr>
            <p:cNvPr id="3" name="Rectangle 2"/>
            <p:cNvSpPr/>
            <p:nvPr/>
          </p:nvSpPr>
          <p:spPr>
            <a:xfrm>
              <a:off x="2996484" y="484032"/>
              <a:ext cx="2749086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Interface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44" name="Rounded Rectangle 43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 descr="first_vie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1836370"/>
            <a:ext cx="3354442" cy="380243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66x768_3d+abstract+wallpapers.jpg"/>
          <p:cNvPicPr>
            <a:picLocks noChangeAspect="1"/>
          </p:cNvPicPr>
          <p:nvPr/>
        </p:nvPicPr>
        <p:blipFill>
          <a:blip r:embed="rId2" cstate="print">
            <a:lum bright="-26000" contrast="-3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revolu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177800"/>
            <a:ext cx="6096000" cy="203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52600" y="3115270"/>
            <a:ext cx="5679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. . THANK YOU . . 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0" y="6477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………….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jpg"/>
          <p:cNvPicPr>
            <a:picLocks noChangeAspect="1"/>
          </p:cNvPicPr>
          <p:nvPr/>
        </p:nvPicPr>
        <p:blipFill>
          <a:blip r:embed="rId2" cstate="print">
            <a:lum bright="-20000" contrast="-22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59288" y="600670"/>
            <a:ext cx="5431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QuerNHHUBUBies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ounded Rectangle 25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09378" y="2906496"/>
            <a:ext cx="5234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JOIN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Rectangle 13">
            <a:hlinkClick r:id="rId4" action="ppaction://hlinksldjump"/>
          </p:cNvPr>
          <p:cNvSpPr/>
          <p:nvPr/>
        </p:nvSpPr>
        <p:spPr>
          <a:xfrm>
            <a:off x="3178700" y="31119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372695" y="2296896"/>
            <a:ext cx="60057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GROUP BY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5" action="ppaction://hlinksldjump"/>
          </p:cNvPr>
          <p:cNvSpPr/>
          <p:nvPr/>
        </p:nvSpPr>
        <p:spPr>
          <a:xfrm>
            <a:off x="3178700" y="25023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428175" y="3592296"/>
            <a:ext cx="60415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NESTED      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8" name="Rectangle 37">
            <a:hlinkClick r:id="rId6" action="ppaction://hlinksldjump"/>
          </p:cNvPr>
          <p:cNvSpPr/>
          <p:nvPr/>
        </p:nvSpPr>
        <p:spPr>
          <a:xfrm>
            <a:off x="3178700" y="37977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469581" y="4201896"/>
            <a:ext cx="55451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SELECT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1" name="Rectangle 40">
            <a:hlinkClick r:id="rId7" action="ppaction://hlinksldjump"/>
          </p:cNvPr>
          <p:cNvSpPr/>
          <p:nvPr/>
        </p:nvSpPr>
        <p:spPr>
          <a:xfrm>
            <a:off x="3178700" y="44073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ite1 - Copy.jpg"/>
          <p:cNvPicPr>
            <a:picLocks noChangeAspect="1"/>
          </p:cNvPicPr>
          <p:nvPr/>
        </p:nvPicPr>
        <p:blipFill>
          <a:blip r:embed="rId2" cstate="print">
            <a:lum bright="-27000" contras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1826" y="1055914"/>
            <a:ext cx="4457700" cy="55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622588" y="190728"/>
            <a:ext cx="34812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 Diagram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jpg"/>
          <p:cNvPicPr>
            <a:picLocks noChangeAspect="1"/>
          </p:cNvPicPr>
          <p:nvPr/>
        </p:nvPicPr>
        <p:blipFill>
          <a:blip r:embed="rId2" cstate="print">
            <a:lum bright="-20000" contrast="-22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59288" y="600670"/>
            <a:ext cx="24192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Queries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ounded Rectangle 25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09378" y="2906496"/>
            <a:ext cx="5234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JOIN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Rectangle 13">
            <a:hlinkClick r:id="rId4" action="ppaction://hlinksldjump"/>
          </p:cNvPr>
          <p:cNvSpPr/>
          <p:nvPr/>
        </p:nvSpPr>
        <p:spPr>
          <a:xfrm>
            <a:off x="3178700" y="31119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372695" y="2296896"/>
            <a:ext cx="60057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GROUP BY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5" action="ppaction://hlinksldjump"/>
          </p:cNvPr>
          <p:cNvSpPr/>
          <p:nvPr/>
        </p:nvSpPr>
        <p:spPr>
          <a:xfrm>
            <a:off x="3178700" y="25023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428175" y="3592296"/>
            <a:ext cx="60415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NESTED      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8" name="Rectangle 37">
            <a:hlinkClick r:id="rId6" action="ppaction://hlinksldjump"/>
          </p:cNvPr>
          <p:cNvSpPr/>
          <p:nvPr/>
        </p:nvSpPr>
        <p:spPr>
          <a:xfrm>
            <a:off x="3178700" y="37977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469581" y="4201896"/>
            <a:ext cx="55451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SELECT</a:t>
            </a:r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 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1" name="Rectangle 40">
            <a:hlinkClick r:id="rId7" action="ppaction://hlinksldjump"/>
          </p:cNvPr>
          <p:cNvSpPr/>
          <p:nvPr/>
        </p:nvSpPr>
        <p:spPr>
          <a:xfrm>
            <a:off x="3178700" y="4407304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49530"/>
            <a:ext cx="9144000" cy="6907530"/>
            <a:chOff x="0" y="-12879"/>
            <a:chExt cx="9144000" cy="6907530"/>
          </a:xfrm>
          <a:noFill/>
        </p:grpSpPr>
        <p:pic>
          <p:nvPicPr>
            <p:cNvPr id="2" name="Picture 1" descr="205278_1014427539231_1781363639_27669_8074267_n.jpg"/>
            <p:cNvPicPr>
              <a:picLocks noChangeAspect="1"/>
            </p:cNvPicPr>
            <p:nvPr/>
          </p:nvPicPr>
          <p:blipFill>
            <a:blip r:embed="rId2" cstate="print">
              <a:lum bright="-35000" contrast="-35000"/>
            </a:blip>
            <a:stretch>
              <a:fillRect/>
            </a:stretch>
          </p:blipFill>
          <p:spPr>
            <a:xfrm>
              <a:off x="0" y="-12879"/>
              <a:ext cx="9144000" cy="6907530"/>
            </a:xfrm>
            <a:prstGeom prst="rect">
              <a:avLst/>
            </a:prstGeom>
            <a:grpFill/>
          </p:spPr>
        </p:pic>
        <p:sp>
          <p:nvSpPr>
            <p:cNvPr id="3" name="Rectangle 2"/>
            <p:cNvSpPr/>
            <p:nvPr/>
          </p:nvSpPr>
          <p:spPr>
            <a:xfrm>
              <a:off x="2385063" y="484032"/>
              <a:ext cx="3177537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GROUP BY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44" name="Rounded Rectangle 43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1524000"/>
            <a:ext cx="746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Number of Phone Numbers that each </a:t>
            </a:r>
            <a:r>
              <a:rPr lang="en-US" dirty="0" smtClean="0"/>
              <a:t>Custemaer</a:t>
            </a:r>
            <a:r>
              <a:rPr lang="en-US" dirty="0" smtClean="0"/>
              <a:t> has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SELECT Customer, COUNT(</a:t>
            </a:r>
            <a:r>
              <a:rPr lang="en-US" dirty="0" smtClean="0"/>
              <a:t>phoneNo</a:t>
            </a:r>
            <a:r>
              <a:rPr lang="en-US" dirty="0" smtClean="0"/>
              <a:t>) </a:t>
            </a:r>
            <a:r>
              <a:rPr lang="en-US" dirty="0" smtClean="0"/>
              <a:t>Phone_Numbers</a:t>
            </a:r>
            <a:endParaRPr lang="en-US" dirty="0" smtClean="0"/>
          </a:p>
          <a:p>
            <a:pPr marL="342900" indent="-342900"/>
            <a:r>
              <a:rPr lang="en-US" dirty="0" smtClean="0"/>
              <a:t>FROM Customer_Phone_NoC2207</a:t>
            </a:r>
          </a:p>
          <a:p>
            <a:pPr marL="342900" indent="-342900"/>
            <a:r>
              <a:rPr lang="en-US" dirty="0" smtClean="0"/>
              <a:t>GROUP BY Customer;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3191470"/>
            <a:ext cx="571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Employees in each Division</a:t>
            </a:r>
          </a:p>
          <a:p>
            <a:endParaRPr lang="en-US" dirty="0" smtClean="0"/>
          </a:p>
          <a:p>
            <a:r>
              <a:rPr lang="en-US" dirty="0" smtClean="0"/>
              <a:t>SELECT Division, COUNT(</a:t>
            </a:r>
            <a:r>
              <a:rPr lang="en-US" dirty="0" smtClean="0"/>
              <a:t>eid</a:t>
            </a:r>
            <a:r>
              <a:rPr lang="en-US" dirty="0" smtClean="0"/>
              <a:t>) Employees</a:t>
            </a:r>
          </a:p>
          <a:p>
            <a:r>
              <a:rPr lang="en-US" dirty="0" smtClean="0"/>
              <a:t>FROM EmployeeC2207</a:t>
            </a:r>
          </a:p>
          <a:p>
            <a:r>
              <a:rPr lang="en-US" dirty="0" smtClean="0"/>
              <a:t>GROUP BY Division;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4819471"/>
            <a:ext cx="586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Total payments for each Supplier</a:t>
            </a:r>
          </a:p>
          <a:p>
            <a:endParaRPr lang="en-US" dirty="0" smtClean="0"/>
          </a:p>
          <a:p>
            <a:r>
              <a:rPr lang="en-US" dirty="0" smtClean="0"/>
              <a:t>select supplier, SUM(</a:t>
            </a:r>
            <a:r>
              <a:rPr lang="en-US" dirty="0" smtClean="0"/>
              <a:t>sup_payment</a:t>
            </a:r>
            <a:r>
              <a:rPr lang="en-US" dirty="0" smtClean="0"/>
              <a:t>) </a:t>
            </a:r>
            <a:r>
              <a:rPr lang="en-US" dirty="0" smtClean="0"/>
              <a:t>Total_Payment</a:t>
            </a:r>
            <a:endParaRPr lang="en-US" dirty="0" smtClean="0"/>
          </a:p>
          <a:p>
            <a:r>
              <a:rPr lang="en-US" dirty="0" smtClean="0"/>
              <a:t>from Movie_CopyC2207</a:t>
            </a:r>
          </a:p>
          <a:p>
            <a:r>
              <a:rPr lang="en-US" dirty="0" smtClean="0"/>
              <a:t>group by supplier;</a:t>
            </a:r>
            <a:endParaRPr lang="en-US" dirty="0"/>
          </a:p>
        </p:txBody>
      </p:sp>
      <p:sp>
        <p:nvSpPr>
          <p:cNvPr id="12" name="5-Point Star 11"/>
          <p:cNvSpPr/>
          <p:nvPr/>
        </p:nvSpPr>
        <p:spPr>
          <a:xfrm>
            <a:off x="685800" y="32004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5-Point Star 12"/>
          <p:cNvSpPr/>
          <p:nvPr/>
        </p:nvSpPr>
        <p:spPr>
          <a:xfrm>
            <a:off x="685800" y="15240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685800" y="48768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61330"/>
            <a:ext cx="9144000" cy="7019330"/>
            <a:chOff x="0" y="-124679"/>
            <a:chExt cx="9144000" cy="7019330"/>
          </a:xfrm>
          <a:noFill/>
        </p:grpSpPr>
        <p:pic>
          <p:nvPicPr>
            <p:cNvPr id="2" name="Picture 1" descr="205278_1014427539231_1781363639_27669_8074267_n.jpg"/>
            <p:cNvPicPr>
              <a:picLocks noChangeAspect="1"/>
            </p:cNvPicPr>
            <p:nvPr/>
          </p:nvPicPr>
          <p:blipFill>
            <a:blip r:embed="rId2" cstate="print">
              <a:lum bright="-35000" contrast="-35000"/>
            </a:blip>
            <a:stretch>
              <a:fillRect/>
            </a:stretch>
          </p:blipFill>
          <p:spPr>
            <a:xfrm>
              <a:off x="0" y="-12879"/>
              <a:ext cx="9144000" cy="6907530"/>
            </a:xfrm>
            <a:prstGeom prst="rect">
              <a:avLst/>
            </a:prstGeom>
            <a:grpFill/>
          </p:spPr>
        </p:pic>
        <p:sp>
          <p:nvSpPr>
            <p:cNvPr id="3" name="Rectangle 2"/>
            <p:cNvSpPr/>
            <p:nvPr/>
          </p:nvSpPr>
          <p:spPr>
            <a:xfrm>
              <a:off x="3429826" y="-124679"/>
              <a:ext cx="1523174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JOIN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44" name="Rounded Rectangle 43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95400" y="753070"/>
            <a:ext cx="617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 Details with Phone Numbers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smtClean="0"/>
              <a:t>c.fname,c.lname,c.address,cp.phoneNo</a:t>
            </a:r>
            <a:endParaRPr lang="en-US" dirty="0" smtClean="0"/>
          </a:p>
          <a:p>
            <a:r>
              <a:rPr lang="en-US" dirty="0" smtClean="0"/>
              <a:t>FROM CustomerC2207 c,Customer_Phone_NoC2207 cp</a:t>
            </a:r>
          </a:p>
          <a:p>
            <a:r>
              <a:rPr lang="en-US" dirty="0" smtClean="0"/>
              <a:t>WHERE c.cid=</a:t>
            </a:r>
            <a:r>
              <a:rPr lang="en-US" dirty="0" smtClean="0"/>
              <a:t>cp.customer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295400" y="2667000"/>
            <a:ext cx="5562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Suppliers' Phone numbers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smtClean="0"/>
              <a:t>sid</a:t>
            </a:r>
            <a:r>
              <a:rPr lang="en-US" dirty="0" smtClean="0"/>
              <a:t>, name, </a:t>
            </a:r>
            <a:r>
              <a:rPr lang="en-US" dirty="0" smtClean="0"/>
              <a:t>phoneNo</a:t>
            </a:r>
            <a:endParaRPr lang="en-US" dirty="0" smtClean="0"/>
          </a:p>
          <a:p>
            <a:r>
              <a:rPr lang="en-US" dirty="0" smtClean="0"/>
              <a:t>FROM SupplierC2207 s,Supplier_Phone_NoC2207 sp</a:t>
            </a:r>
          </a:p>
          <a:p>
            <a:r>
              <a:rPr lang="en-US" dirty="0" smtClean="0"/>
              <a:t>WHERE s.sid=</a:t>
            </a:r>
            <a:r>
              <a:rPr lang="en-US" dirty="0" smtClean="0"/>
              <a:t>sp.Supplier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95400" y="44958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Employees with their Division Details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smtClean="0"/>
              <a:t>e.eid,e.fname,e.lname,d.name,d.location,d.phoneNo</a:t>
            </a:r>
            <a:endParaRPr lang="en-US" dirty="0" smtClean="0"/>
          </a:p>
          <a:p>
            <a:r>
              <a:rPr lang="en-US" dirty="0" smtClean="0"/>
              <a:t>FROM EmployeeC2207 e,DivisionC2207 d</a:t>
            </a:r>
          </a:p>
          <a:p>
            <a:r>
              <a:rPr lang="en-US" dirty="0" smtClean="0"/>
              <a:t>WHERE </a:t>
            </a:r>
            <a:r>
              <a:rPr lang="en-US" dirty="0" smtClean="0"/>
              <a:t>e.Division</a:t>
            </a:r>
            <a:r>
              <a:rPr lang="en-US" dirty="0" smtClean="0"/>
              <a:t> =</a:t>
            </a:r>
            <a:r>
              <a:rPr lang="en-US" dirty="0" smtClean="0"/>
              <a:t>d.did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7" name="5-Point Star 36"/>
          <p:cNvSpPr/>
          <p:nvPr/>
        </p:nvSpPr>
        <p:spPr>
          <a:xfrm>
            <a:off x="914400" y="8382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5-Point Star 38"/>
          <p:cNvSpPr/>
          <p:nvPr/>
        </p:nvSpPr>
        <p:spPr>
          <a:xfrm>
            <a:off x="914400" y="27432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5-Point Star 41"/>
          <p:cNvSpPr/>
          <p:nvPr/>
        </p:nvSpPr>
        <p:spPr>
          <a:xfrm>
            <a:off x="914400" y="4495800"/>
            <a:ext cx="228600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49530"/>
            <a:ext cx="9144000" cy="6907530"/>
            <a:chOff x="0" y="-12879"/>
            <a:chExt cx="9144000" cy="6907530"/>
          </a:xfrm>
          <a:noFill/>
        </p:grpSpPr>
        <p:pic>
          <p:nvPicPr>
            <p:cNvPr id="2" name="Picture 1" descr="205278_1014427539231_1781363639_27669_8074267_n.jpg"/>
            <p:cNvPicPr>
              <a:picLocks noChangeAspect="1"/>
            </p:cNvPicPr>
            <p:nvPr/>
          </p:nvPicPr>
          <p:blipFill>
            <a:blip r:embed="rId2" cstate="print">
              <a:lum bright="-35000" contrast="-35000"/>
            </a:blip>
            <a:stretch>
              <a:fillRect/>
            </a:stretch>
          </p:blipFill>
          <p:spPr>
            <a:xfrm>
              <a:off x="0" y="-12879"/>
              <a:ext cx="9144000" cy="6907530"/>
            </a:xfrm>
            <a:prstGeom prst="rect">
              <a:avLst/>
            </a:prstGeom>
            <a:grpFill/>
          </p:spPr>
        </p:pic>
        <p:sp>
          <p:nvSpPr>
            <p:cNvPr id="3" name="Rectangle 2"/>
            <p:cNvSpPr/>
            <p:nvPr/>
          </p:nvSpPr>
          <p:spPr>
            <a:xfrm>
              <a:off x="2932476" y="-600"/>
              <a:ext cx="2410596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NESTED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44" name="Rounded Rectangle 43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" y="880872"/>
            <a:ext cx="861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dirty="0" smtClean="0"/>
              <a:t>Find Registered customers who have not returned Videos on time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select cid, </a:t>
            </a:r>
            <a:r>
              <a:rPr lang="en-US" dirty="0" smtClean="0"/>
              <a:t>NICNo</a:t>
            </a:r>
            <a:r>
              <a:rPr lang="en-US" dirty="0" smtClean="0"/>
              <a:t>, </a:t>
            </a:r>
            <a:r>
              <a:rPr lang="en-US" dirty="0" smtClean="0"/>
              <a:t>fname</a:t>
            </a:r>
            <a:r>
              <a:rPr lang="en-US" dirty="0" smtClean="0"/>
              <a:t>, </a:t>
            </a:r>
            <a:r>
              <a:rPr lang="en-US" dirty="0" smtClean="0"/>
              <a:t>lname</a:t>
            </a:r>
            <a:endParaRPr lang="en-US" dirty="0" smtClean="0"/>
          </a:p>
          <a:p>
            <a:pPr lvl="1"/>
            <a:r>
              <a:rPr lang="en-US" dirty="0" smtClean="0"/>
              <a:t>from CustomerC2207</a:t>
            </a:r>
          </a:p>
          <a:p>
            <a:pPr lvl="1"/>
            <a:r>
              <a:rPr lang="en-US" dirty="0" smtClean="0"/>
              <a:t>where cid in ( select customer</a:t>
            </a:r>
          </a:p>
          <a:p>
            <a:pPr lvl="1"/>
            <a:r>
              <a:rPr lang="en-US" dirty="0" smtClean="0"/>
              <a:t>			   from C_Borrow_and_ReturnC2207</a:t>
            </a:r>
          </a:p>
          <a:p>
            <a:pPr lvl="1"/>
            <a:r>
              <a:rPr lang="en-US" dirty="0" smtClean="0"/>
              <a:t>			   where DATEDIFF(DAY, </a:t>
            </a:r>
            <a:r>
              <a:rPr lang="en-US" dirty="0" smtClean="0"/>
              <a:t>borrowedDate</a:t>
            </a:r>
            <a:r>
              <a:rPr lang="en-US" dirty="0" smtClean="0"/>
              <a:t>, CONVERT(date, GETDATE())) &gt; 7 and </a:t>
            </a:r>
          </a:p>
          <a:p>
            <a:pPr lvl="1"/>
            <a:r>
              <a:rPr lang="en-US" dirty="0" smtClean="0"/>
              <a:t>			         </a:t>
            </a:r>
            <a:r>
              <a:rPr lang="en-US" dirty="0" smtClean="0"/>
              <a:t>returnDate</a:t>
            </a:r>
            <a:r>
              <a:rPr lang="en-US" dirty="0" smtClean="0"/>
              <a:t> is null);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Find Employees who have borrowed videos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select </a:t>
            </a:r>
            <a:r>
              <a:rPr lang="en-US" dirty="0" smtClean="0"/>
              <a:t>eid</a:t>
            </a:r>
            <a:r>
              <a:rPr lang="en-US" dirty="0" smtClean="0"/>
              <a:t>, </a:t>
            </a:r>
            <a:r>
              <a:rPr lang="en-US" dirty="0" smtClean="0"/>
              <a:t>NICNo</a:t>
            </a:r>
            <a:r>
              <a:rPr lang="en-US" dirty="0" smtClean="0"/>
              <a:t>, </a:t>
            </a:r>
            <a:r>
              <a:rPr lang="en-US" dirty="0" smtClean="0"/>
              <a:t>fname</a:t>
            </a:r>
            <a:r>
              <a:rPr lang="en-US" dirty="0" smtClean="0"/>
              <a:t>, </a:t>
            </a:r>
            <a:r>
              <a:rPr lang="en-US" dirty="0" smtClean="0"/>
              <a:t>lname</a:t>
            </a:r>
            <a:r>
              <a:rPr lang="en-US" dirty="0" smtClean="0"/>
              <a:t>, Division</a:t>
            </a:r>
          </a:p>
          <a:p>
            <a:pPr lvl="1"/>
            <a:r>
              <a:rPr lang="en-US" dirty="0" smtClean="0"/>
              <a:t>from EmployeeC2207</a:t>
            </a:r>
          </a:p>
          <a:p>
            <a:pPr lvl="1"/>
            <a:r>
              <a:rPr lang="en-US" dirty="0" smtClean="0"/>
              <a:t>where </a:t>
            </a:r>
            <a:r>
              <a:rPr lang="en-US" dirty="0" smtClean="0"/>
              <a:t>eid</a:t>
            </a:r>
            <a:r>
              <a:rPr lang="en-US" dirty="0" smtClean="0"/>
              <a:t> in ( select Employee</a:t>
            </a:r>
          </a:p>
          <a:p>
            <a:pPr lvl="1"/>
            <a:r>
              <a:rPr lang="en-US" dirty="0" smtClean="0"/>
              <a:t>			   from E_Borrow_and_ReturnC2207)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0" name="5-Point Star 9"/>
          <p:cNvSpPr/>
          <p:nvPr/>
        </p:nvSpPr>
        <p:spPr>
          <a:xfrm>
            <a:off x="277368" y="914400"/>
            <a:ext cx="304799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5-Point Star 11"/>
          <p:cNvSpPr/>
          <p:nvPr/>
        </p:nvSpPr>
        <p:spPr>
          <a:xfrm>
            <a:off x="277369" y="3377184"/>
            <a:ext cx="304799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907530"/>
            <a:chOff x="0" y="-12879"/>
            <a:chExt cx="9144000" cy="6907530"/>
          </a:xfrm>
          <a:noFill/>
        </p:grpSpPr>
        <p:pic>
          <p:nvPicPr>
            <p:cNvPr id="2" name="Picture 1" descr="205278_1014427539231_1781363639_27669_8074267_n.jpg"/>
            <p:cNvPicPr>
              <a:picLocks noChangeAspect="1"/>
            </p:cNvPicPr>
            <p:nvPr/>
          </p:nvPicPr>
          <p:blipFill>
            <a:blip r:embed="rId2" cstate="print">
              <a:lum bright="-35000" contrast="-35000"/>
            </a:blip>
            <a:stretch>
              <a:fillRect/>
            </a:stretch>
          </p:blipFill>
          <p:spPr>
            <a:xfrm>
              <a:off x="0" y="-12879"/>
              <a:ext cx="9144000" cy="6907530"/>
            </a:xfrm>
            <a:prstGeom prst="rect">
              <a:avLst/>
            </a:prstGeom>
            <a:grpFill/>
          </p:spPr>
        </p:pic>
        <p:sp>
          <p:nvSpPr>
            <p:cNvPr id="3" name="Rectangle 2"/>
            <p:cNvSpPr/>
            <p:nvPr/>
          </p:nvSpPr>
          <p:spPr>
            <a:xfrm>
              <a:off x="3252516" y="75"/>
              <a:ext cx="2184893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SELECT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44" name="Rounded Rectangle 43">
            <a:hlinkClick r:id="rId3" action="ppaction://hlinksldjump"/>
          </p:cNvPr>
          <p:cNvSpPr/>
          <p:nvPr/>
        </p:nvSpPr>
        <p:spPr>
          <a:xfrm>
            <a:off x="7859485" y="6411685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738" y="1048157"/>
            <a:ext cx="3429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endParaRPr lang="en-US" sz="8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1905000" y="1295400"/>
            <a:ext cx="579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* </a:t>
            </a:r>
          </a:p>
          <a:p>
            <a:r>
              <a:rPr lang="en-US" dirty="0" smtClean="0"/>
              <a:t>from C_Borrow_and_ReturnC2207</a:t>
            </a:r>
          </a:p>
          <a:p>
            <a:r>
              <a:rPr lang="en-US" dirty="0" smtClean="0"/>
              <a:t>where DATEDIFF(DAY, </a:t>
            </a:r>
            <a:r>
              <a:rPr lang="en-US" dirty="0" smtClean="0"/>
              <a:t>borrowedDate</a:t>
            </a:r>
            <a:r>
              <a:rPr lang="en-US" dirty="0" smtClean="0"/>
              <a:t>, CONVERT(date, GETDATE())) &gt; 7 and</a:t>
            </a:r>
          </a:p>
          <a:p>
            <a:r>
              <a:rPr lang="en-US" dirty="0" smtClean="0"/>
              <a:t>      </a:t>
            </a:r>
            <a:r>
              <a:rPr lang="en-US" dirty="0" smtClean="0"/>
              <a:t>returnDate</a:t>
            </a:r>
            <a:r>
              <a:rPr lang="en-US" dirty="0" smtClean="0"/>
              <a:t> is null;</a:t>
            </a:r>
          </a:p>
          <a:p>
            <a:endParaRPr lang="en-US" dirty="0"/>
          </a:p>
        </p:txBody>
      </p:sp>
      <p:sp>
        <p:nvSpPr>
          <p:cNvPr id="24" name="5-Point Star 23"/>
          <p:cNvSpPr/>
          <p:nvPr/>
        </p:nvSpPr>
        <p:spPr>
          <a:xfrm>
            <a:off x="1295400" y="1371600"/>
            <a:ext cx="304799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905000" y="32004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smtClean="0"/>
              <a:t>relesed_date</a:t>
            </a:r>
            <a:r>
              <a:rPr lang="en-US" dirty="0" smtClean="0"/>
              <a:t>, title, duration, language, </a:t>
            </a:r>
            <a:r>
              <a:rPr lang="en-US" dirty="0" smtClean="0"/>
              <a:t>rackNo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from Movie_ItemC2207</a:t>
            </a:r>
          </a:p>
          <a:p>
            <a:r>
              <a:rPr lang="en-US" dirty="0" smtClean="0"/>
              <a:t>order by </a:t>
            </a:r>
            <a:r>
              <a:rPr lang="en-US" dirty="0" smtClean="0"/>
              <a:t>relesed_date</a:t>
            </a:r>
            <a:r>
              <a:rPr lang="en-US" dirty="0" smtClean="0"/>
              <a:t> </a:t>
            </a:r>
            <a:r>
              <a:rPr lang="en-US" dirty="0" smtClean="0"/>
              <a:t>desc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26" name="5-Point Star 25"/>
          <p:cNvSpPr/>
          <p:nvPr/>
        </p:nvSpPr>
        <p:spPr>
          <a:xfrm>
            <a:off x="1295400" y="3276600"/>
            <a:ext cx="304799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905000" y="4514671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smtClean="0"/>
              <a:t>itemNo</a:t>
            </a:r>
            <a:r>
              <a:rPr lang="en-US" dirty="0" smtClean="0"/>
              <a:t>, </a:t>
            </a:r>
            <a:r>
              <a:rPr lang="en-US" dirty="0" smtClean="0"/>
              <a:t>copyNo</a:t>
            </a:r>
            <a:endParaRPr lang="en-US" dirty="0" smtClean="0"/>
          </a:p>
          <a:p>
            <a:r>
              <a:rPr lang="en-US" dirty="0" smtClean="0"/>
              <a:t>from Movie_CopyC2207</a:t>
            </a:r>
          </a:p>
          <a:p>
            <a:r>
              <a:rPr lang="en-US" dirty="0" smtClean="0"/>
              <a:t>where DATEDIFF(DAY, </a:t>
            </a:r>
            <a:r>
              <a:rPr lang="en-US" dirty="0" smtClean="0"/>
              <a:t>sup_date</a:t>
            </a:r>
            <a:r>
              <a:rPr lang="en-US" dirty="0" smtClean="0"/>
              <a:t>, CONVERT(date, GETDATE())) &gt; 120;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1295400" y="4648200"/>
            <a:ext cx="304799" cy="3048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5278_1014427539231_1781363639_27669_8074267_n.jpg"/>
          <p:cNvPicPr>
            <a:picLocks noChangeAspect="1"/>
          </p:cNvPicPr>
          <p:nvPr/>
        </p:nvPicPr>
        <p:blipFill>
          <a:blip r:embed="rId2" cstate="print">
            <a:lum bright="-35000" contrast="-35000"/>
          </a:blip>
          <a:stretch>
            <a:fillRect/>
          </a:stretch>
        </p:blipFill>
        <p:spPr>
          <a:xfrm>
            <a:off x="0" y="-49530"/>
            <a:ext cx="9144000" cy="690753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04341" y="524470"/>
            <a:ext cx="3520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Advantages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5482" y="1905000"/>
            <a:ext cx="71093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Will be quick &amp; easy to search for Details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2667000"/>
            <a:ext cx="45169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Data can be edited easily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3379304"/>
            <a:ext cx="69186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Can maintain very large amount of data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4040233"/>
            <a:ext cx="4071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 more time wasting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4673025"/>
            <a:ext cx="49603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Can increase their efficiency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ounded Rectangle 12">
            <a:hlinkClick r:id="rId3" action="ppaction://hlinksldjump"/>
          </p:cNvPr>
          <p:cNvSpPr/>
          <p:nvPr/>
        </p:nvSpPr>
        <p:spPr>
          <a:xfrm>
            <a:off x="7647472" y="6327648"/>
            <a:ext cx="1219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Back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0" y="5358825"/>
            <a:ext cx="82271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They can buildup their business better &amp; faster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298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Eranda</dc:creator>
  <cp:lastModifiedBy>DIT11C2-0345</cp:lastModifiedBy>
  <cp:revision>75</cp:revision>
  <dcterms:created xsi:type="dcterms:W3CDTF">2006-08-16T00:00:00Z</dcterms:created>
  <dcterms:modified xsi:type="dcterms:W3CDTF">2011-09-27T10:58:52Z</dcterms:modified>
</cp:coreProperties>
</file>